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3" r:id="rId4"/>
    <p:sldId id="264" r:id="rId5"/>
    <p:sldId id="270" r:id="rId6"/>
    <p:sldId id="265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AAEC21-9465-4546-B029-4861BBBCA20C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D8DC29A-5C61-494D-B557-4E8A1370721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71E78E-227A-49FA-A60B-9F9E25D17583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118E37-E849-40D2-9DB6-F98690356BD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62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AC99EF-6444-4B2A-B75B-7CBFC911813B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ABDF6E-5480-4E33-A375-8BC21D3D3E8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0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09FFB-5340-42CC-9EF3-F24A36300DFB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3491FA-A39D-484B-B21E-891806E9E8D3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F7DFCD-3BBE-4423-8221-AE04E9C2106F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65A93-32A8-4DF4-BA8B-4EB6DB6DE7A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088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287817-BA3B-481A-A855-48ADFC7BC57B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38E8B-F748-4F14-88D2-45B028CB04FF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0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A5E6E-A756-4962-9297-A0945CA86722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F85F86-3C78-4203-90BF-AA3DB067C7C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708BD-7E85-4823-B6E3-8797646936FF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B171E0-2EA7-4B15-857A-A1059DEF7CE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52607E-33B9-4F89-B97D-94CA422F0BE5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3B97DC-6FD5-4602-B8AE-1BF5EFBE838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45DF90-FF91-4E79-9EC7-C7DAA2DAF76B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12594A-E505-42E0-AA62-B06FC613FEB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5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2F89C8-F9BC-47E9-B6A9-FD7010DA554F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D0F0BE-7CA9-4527-86B3-DD5586A8AF8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857466-D2EB-4EB7-9123-75B517E93A0C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F30540-20E7-418E-93D2-6EB825EBC6D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1F12EEB-F382-44A6-AF76-E3A6E834FC95}" type="datetime1">
              <a:rPr lang="en-US"/>
              <a:pPr lvl="0"/>
              <a:t>2/6/2024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84B416C-400F-4480-A155-DB15535568E7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18" Type="http://schemas.openxmlformats.org/officeDocument/2006/relationships/image" Target="../media/image24.jpeg"/><Relationship Id="rId3" Type="http://schemas.openxmlformats.org/officeDocument/2006/relationships/image" Target="../media/image10.png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" descr="blnk_str"/>
          <p:cNvPicPr>
            <a:picLocks noChangeAspect="1"/>
          </p:cNvPicPr>
          <p:nvPr/>
        </p:nvPicPr>
        <p:blipFill>
          <a:blip r:embed="rId2" cstate="print"/>
          <a:srcRect b="9262"/>
          <a:stretch>
            <a:fillRect/>
          </a:stretch>
        </p:blipFill>
        <p:spPr>
          <a:xfrm>
            <a:off x="7689271" y="769257"/>
            <a:ext cx="4037066" cy="1073395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</p:pic>
      <p:sp>
        <p:nvSpPr>
          <p:cNvPr id="3" name="Freeform 3"/>
          <p:cNvSpPr>
            <a:spLocks noMove="1" noResize="1"/>
          </p:cNvSpPr>
          <p:nvPr/>
        </p:nvSpPr>
        <p:spPr>
          <a:xfrm>
            <a:off x="0" y="-475"/>
            <a:ext cx="9468703" cy="6858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78051"/>
              <a:gd name="f7" fmla="val 5829300"/>
              <a:gd name="f8" fmla="val 4453793"/>
              <a:gd name="f9" fmla="val 5363426"/>
              <a:gd name="f10" fmla="val 5368184"/>
              <a:gd name="f11" fmla="val 1743926"/>
              <a:gd name="f12" fmla="val 1744148"/>
              <a:gd name="f13" fmla="val 5828822"/>
              <a:gd name="f14" fmla="+- 0 0 -90"/>
              <a:gd name="f15" fmla="*/ f3 1 8078051"/>
              <a:gd name="f16" fmla="*/ f4 1 5829300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078051"/>
              <a:gd name="f25" fmla="*/ f21 1 5829300"/>
              <a:gd name="f26" fmla="*/ 0 f22 1"/>
              <a:gd name="f27" fmla="*/ 0 f21 1"/>
              <a:gd name="f28" fmla="*/ 4453793 f22 1"/>
              <a:gd name="f29" fmla="*/ 5363426 f22 1"/>
              <a:gd name="f30" fmla="*/ 5368184 f22 1"/>
              <a:gd name="f31" fmla="*/ 8078051 f22 1"/>
              <a:gd name="f32" fmla="*/ 5829300 f21 1"/>
              <a:gd name="f33" fmla="*/ 1743926 f22 1"/>
              <a:gd name="f34" fmla="*/ 1744148 f22 1"/>
              <a:gd name="f35" fmla="*/ 5828822 f21 1"/>
              <a:gd name="f36" fmla="+- f23 0 f1"/>
              <a:gd name="f37" fmla="*/ f26 1 8078051"/>
              <a:gd name="f38" fmla="*/ f27 1 5829300"/>
              <a:gd name="f39" fmla="*/ f28 1 8078051"/>
              <a:gd name="f40" fmla="*/ f29 1 8078051"/>
              <a:gd name="f41" fmla="*/ f30 1 8078051"/>
              <a:gd name="f42" fmla="*/ f31 1 8078051"/>
              <a:gd name="f43" fmla="*/ f32 1 5829300"/>
              <a:gd name="f44" fmla="*/ f33 1 8078051"/>
              <a:gd name="f45" fmla="*/ f34 1 8078051"/>
              <a:gd name="f46" fmla="*/ f35 1 5829300"/>
              <a:gd name="f47" fmla="*/ f17 1 f24"/>
              <a:gd name="f48" fmla="*/ f18 1 f24"/>
              <a:gd name="f49" fmla="*/ f17 1 f25"/>
              <a:gd name="f50" fmla="*/ f19 1 f25"/>
              <a:gd name="f51" fmla="*/ f37 1 f24"/>
              <a:gd name="f52" fmla="*/ f38 1 f25"/>
              <a:gd name="f53" fmla="*/ f39 1 f24"/>
              <a:gd name="f54" fmla="*/ f40 1 f24"/>
              <a:gd name="f55" fmla="*/ f41 1 f24"/>
              <a:gd name="f56" fmla="*/ f42 1 f24"/>
              <a:gd name="f57" fmla="*/ f43 1 f25"/>
              <a:gd name="f58" fmla="*/ f44 1 f24"/>
              <a:gd name="f59" fmla="*/ f45 1 f24"/>
              <a:gd name="f60" fmla="*/ f46 1 f25"/>
              <a:gd name="f61" fmla="*/ f47 f15 1"/>
              <a:gd name="f62" fmla="*/ f48 f15 1"/>
              <a:gd name="f63" fmla="*/ f50 f16 1"/>
              <a:gd name="f64" fmla="*/ f49 f16 1"/>
              <a:gd name="f65" fmla="*/ f51 f15 1"/>
              <a:gd name="f66" fmla="*/ f52 f16 1"/>
              <a:gd name="f67" fmla="*/ f53 f15 1"/>
              <a:gd name="f68" fmla="*/ f54 f15 1"/>
              <a:gd name="f69" fmla="*/ f55 f15 1"/>
              <a:gd name="f70" fmla="*/ f56 f15 1"/>
              <a:gd name="f71" fmla="*/ f57 f16 1"/>
              <a:gd name="f72" fmla="*/ f58 f15 1"/>
              <a:gd name="f73" fmla="*/ f59 f15 1"/>
              <a:gd name="f74" fmla="*/ f60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5" y="f66"/>
              </a:cxn>
              <a:cxn ang="f36">
                <a:pos x="f67" y="f66"/>
              </a:cxn>
              <a:cxn ang="f36">
                <a:pos x="f68" y="f66"/>
              </a:cxn>
              <a:cxn ang="f36">
                <a:pos x="f69" y="f66"/>
              </a:cxn>
              <a:cxn ang="f36">
                <a:pos x="f70" y="f71"/>
              </a:cxn>
              <a:cxn ang="f36">
                <a:pos x="f72" y="f71"/>
              </a:cxn>
              <a:cxn ang="f36">
                <a:pos x="f73" y="f74"/>
              </a:cxn>
              <a:cxn ang="f36">
                <a:pos x="f65" y="f74"/>
              </a:cxn>
            </a:cxnLst>
            <a:rect l="f61" t="f64" r="f62" b="f63"/>
            <a:pathLst>
              <a:path w="8078051" h="5829300">
                <a:moveTo>
                  <a:pt x="f5" y="f5"/>
                </a:moveTo>
                <a:lnTo>
                  <a:pt x="f8" y="f5"/>
                </a:lnTo>
                <a:lnTo>
                  <a:pt x="f9" y="f5"/>
                </a:lnTo>
                <a:lnTo>
                  <a:pt x="f10" y="f5"/>
                </a:lnTo>
                <a:lnTo>
                  <a:pt x="f6" y="f7"/>
                </a:lnTo>
                <a:lnTo>
                  <a:pt x="f11" y="f7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262626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Freeform 4"/>
          <p:cNvSpPr>
            <a:spLocks noMove="1" noResize="1"/>
          </p:cNvSpPr>
          <p:nvPr/>
        </p:nvSpPr>
        <p:spPr>
          <a:xfrm>
            <a:off x="0" y="-475"/>
            <a:ext cx="8078056" cy="6858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78052"/>
              <a:gd name="f7" fmla="val 6858478"/>
              <a:gd name="f8" fmla="val 3829872"/>
              <a:gd name="f9" fmla="val 4896100"/>
              <a:gd name="f10" fmla="val 4901677"/>
              <a:gd name="f11" fmla="val 653497"/>
              <a:gd name="f12" fmla="val 653757"/>
              <a:gd name="f13" fmla="val 6857916"/>
              <a:gd name="f14" fmla="+- 0 0 -90"/>
              <a:gd name="f15" fmla="*/ f3 1 8078052"/>
              <a:gd name="f16" fmla="*/ f4 1 685847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078052"/>
              <a:gd name="f25" fmla="*/ f21 1 6858478"/>
              <a:gd name="f26" fmla="*/ 0 f22 1"/>
              <a:gd name="f27" fmla="*/ 0 f21 1"/>
              <a:gd name="f28" fmla="*/ 3829872 f22 1"/>
              <a:gd name="f29" fmla="*/ 4896100 f22 1"/>
              <a:gd name="f30" fmla="*/ 4901677 f22 1"/>
              <a:gd name="f31" fmla="*/ 8078052 f22 1"/>
              <a:gd name="f32" fmla="*/ 6858478 f21 1"/>
              <a:gd name="f33" fmla="*/ 653497 f22 1"/>
              <a:gd name="f34" fmla="*/ 653757 f22 1"/>
              <a:gd name="f35" fmla="*/ 6857916 f21 1"/>
              <a:gd name="f36" fmla="+- f23 0 f1"/>
              <a:gd name="f37" fmla="*/ f26 1 8078052"/>
              <a:gd name="f38" fmla="*/ f27 1 6858478"/>
              <a:gd name="f39" fmla="*/ f28 1 8078052"/>
              <a:gd name="f40" fmla="*/ f29 1 8078052"/>
              <a:gd name="f41" fmla="*/ f30 1 8078052"/>
              <a:gd name="f42" fmla="*/ f31 1 8078052"/>
              <a:gd name="f43" fmla="*/ f32 1 6858478"/>
              <a:gd name="f44" fmla="*/ f33 1 8078052"/>
              <a:gd name="f45" fmla="*/ f34 1 8078052"/>
              <a:gd name="f46" fmla="*/ f35 1 6858478"/>
              <a:gd name="f47" fmla="*/ f17 1 f24"/>
              <a:gd name="f48" fmla="*/ f18 1 f24"/>
              <a:gd name="f49" fmla="*/ f17 1 f25"/>
              <a:gd name="f50" fmla="*/ f19 1 f25"/>
              <a:gd name="f51" fmla="*/ f37 1 f24"/>
              <a:gd name="f52" fmla="*/ f38 1 f25"/>
              <a:gd name="f53" fmla="*/ f39 1 f24"/>
              <a:gd name="f54" fmla="*/ f40 1 f24"/>
              <a:gd name="f55" fmla="*/ f41 1 f24"/>
              <a:gd name="f56" fmla="*/ f42 1 f24"/>
              <a:gd name="f57" fmla="*/ f43 1 f25"/>
              <a:gd name="f58" fmla="*/ f44 1 f24"/>
              <a:gd name="f59" fmla="*/ f45 1 f24"/>
              <a:gd name="f60" fmla="*/ f46 1 f25"/>
              <a:gd name="f61" fmla="*/ f47 f15 1"/>
              <a:gd name="f62" fmla="*/ f48 f15 1"/>
              <a:gd name="f63" fmla="*/ f50 f16 1"/>
              <a:gd name="f64" fmla="*/ f49 f16 1"/>
              <a:gd name="f65" fmla="*/ f51 f15 1"/>
              <a:gd name="f66" fmla="*/ f52 f16 1"/>
              <a:gd name="f67" fmla="*/ f53 f15 1"/>
              <a:gd name="f68" fmla="*/ f54 f15 1"/>
              <a:gd name="f69" fmla="*/ f55 f15 1"/>
              <a:gd name="f70" fmla="*/ f56 f15 1"/>
              <a:gd name="f71" fmla="*/ f57 f16 1"/>
              <a:gd name="f72" fmla="*/ f58 f15 1"/>
              <a:gd name="f73" fmla="*/ f59 f15 1"/>
              <a:gd name="f74" fmla="*/ f60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5" y="f66"/>
              </a:cxn>
              <a:cxn ang="f36">
                <a:pos x="f67" y="f66"/>
              </a:cxn>
              <a:cxn ang="f36">
                <a:pos x="f68" y="f66"/>
              </a:cxn>
              <a:cxn ang="f36">
                <a:pos x="f69" y="f66"/>
              </a:cxn>
              <a:cxn ang="f36">
                <a:pos x="f70" y="f71"/>
              </a:cxn>
              <a:cxn ang="f36">
                <a:pos x="f72" y="f71"/>
              </a:cxn>
              <a:cxn ang="f36">
                <a:pos x="f73" y="f74"/>
              </a:cxn>
              <a:cxn ang="f36">
                <a:pos x="f65" y="f74"/>
              </a:cxn>
            </a:cxnLst>
            <a:rect l="f61" t="f64" r="f62" b="f63"/>
            <a:pathLst>
              <a:path w="8078052" h="6858478">
                <a:moveTo>
                  <a:pt x="f5" y="f5"/>
                </a:moveTo>
                <a:lnTo>
                  <a:pt x="f8" y="f5"/>
                </a:lnTo>
                <a:lnTo>
                  <a:pt x="f9" y="f5"/>
                </a:lnTo>
                <a:lnTo>
                  <a:pt x="f10" y="f5"/>
                </a:lnTo>
                <a:lnTo>
                  <a:pt x="f6" y="f7"/>
                </a:lnTo>
                <a:lnTo>
                  <a:pt x="f11" y="f7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1036989" y="5017315"/>
            <a:ext cx="5223243" cy="882869"/>
          </a:xfrm>
        </p:spPr>
        <p:txBody>
          <a:bodyPr anchor="t" anchorCtr="0">
            <a:noAutofit/>
          </a:bodyPr>
          <a:lstStyle/>
          <a:p>
            <a:pPr lvl="0" algn="l"/>
            <a:r>
              <a:rPr lang="ru-RU" sz="6600" b="1" dirty="0">
                <a:solidFill>
                  <a:srgbClr val="FFFFFF"/>
                </a:solidFill>
                <a:latin typeface="Candara" pitchFamily="34"/>
              </a:rPr>
              <a:t>О Фонде</a:t>
            </a:r>
            <a:endParaRPr lang="en-US" sz="6600" b="1" dirty="0">
              <a:solidFill>
                <a:srgbClr val="FFFFFF"/>
              </a:solidFill>
              <a:latin typeface="Candara" pitchFamily="34"/>
            </a:endParaRPr>
          </a:p>
        </p:txBody>
      </p:sp>
      <p:sp>
        <p:nvSpPr>
          <p:cNvPr id="7" name="Parallelogram 6"/>
          <p:cNvSpPr/>
          <p:nvPr/>
        </p:nvSpPr>
        <p:spPr>
          <a:xfrm flipH="1">
            <a:off x="4931771" y="-482"/>
            <a:ext cx="4536932" cy="6858475"/>
          </a:xfrm>
          <a:prstGeom prst="parallelogram">
            <a:avLst>
              <a:gd name="adj" fmla="val 6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962396" cy="1607131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Кто мы?</a:t>
            </a:r>
            <a:endParaRPr lang="en-US" sz="44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4294909" y="0"/>
            <a:ext cx="7896647" cy="1607131"/>
          </a:xfrm>
          <a:prstGeom prst="rect">
            <a:avLst/>
          </a:prstGeom>
          <a:solidFill>
            <a:srgbClr val="3B3838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166685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Общественный фонд «Центр социальных и политических исследований «Стратегия» </a:t>
            </a: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- это исследовательский центр, специализирующийся на</a:t>
            </a:r>
            <a:r>
              <a:rPr lang="ru-RU" sz="2000" b="0" i="0" u="none" strike="noStrike" kern="1200" cap="none" spc="0" dirty="0">
                <a:solidFill>
                  <a:srgbClr val="FFFFFF"/>
                </a:solidFill>
                <a:uFillTx/>
                <a:latin typeface="Calibri"/>
              </a:rPr>
              <a:t> проведении</a:t>
            </a: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социологических исследований и политико-управленческом консалтинге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fornian FB" panose="0207040306080B030204" pitchFamily="18" charset="0"/>
            </a:endParaRPr>
          </a:p>
        </p:txBody>
      </p:sp>
      <p:pic>
        <p:nvPicPr>
          <p:cNvPr id="4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445" y="2043007"/>
            <a:ext cx="11327809" cy="29820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20"/>
          <p:cNvSpPr/>
          <p:nvPr/>
        </p:nvSpPr>
        <p:spPr>
          <a:xfrm>
            <a:off x="604911" y="4665378"/>
            <a:ext cx="2564499" cy="12003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3B3838"/>
                </a:solidFill>
                <a:uFillTx/>
                <a:latin typeface="Calibri"/>
              </a:rPr>
              <a:t>Авторитетная компания с опытом работы более 20 лет на рынке исследований</a:t>
            </a:r>
            <a:endParaRPr lang="en-US" sz="1800" b="1" i="0" u="none" strike="noStrike" kern="1200" cap="none" spc="0" baseline="0" dirty="0">
              <a:solidFill>
                <a:srgbClr val="3B3838"/>
              </a:solidFill>
              <a:uFillTx/>
              <a:latin typeface="Calibri"/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3272875" y="4665378"/>
            <a:ext cx="3056627" cy="14773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3B3838"/>
                </a:solidFill>
                <a:uFillTx/>
                <a:latin typeface="Calibri"/>
              </a:rPr>
              <a:t>Сплоченная команда высококвалифицированных специалистов, реализовавших вместе более 200 проектов</a:t>
            </a:r>
            <a:endParaRPr lang="en-US" sz="1800" b="1" i="0" u="none" strike="noStrike" kern="1200" cap="none" spc="0" baseline="0" dirty="0">
              <a:solidFill>
                <a:srgbClr val="3B3838"/>
              </a:solidFill>
              <a:uFillTx/>
              <a:latin typeface="Calibri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9238310" y="4665378"/>
            <a:ext cx="2452245" cy="1477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3B3838"/>
                </a:solidFill>
                <a:uFillTx/>
                <a:latin typeface="Calibri"/>
              </a:rPr>
              <a:t>Значимый игрок на медийном и общественно-политическом поле Казахстана</a:t>
            </a:r>
            <a:endParaRPr lang="en-US" sz="1800" b="1" i="0" u="none" strike="noStrike" kern="1200" cap="none" spc="0" baseline="0" dirty="0">
              <a:solidFill>
                <a:srgbClr val="3B3838"/>
              </a:solidFill>
              <a:uFillTx/>
              <a:latin typeface="Calibri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6468202" y="4665378"/>
            <a:ext cx="2452245" cy="17543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3B3838"/>
                </a:solidFill>
                <a:uFillTx/>
                <a:latin typeface="Calibri"/>
              </a:rPr>
              <a:t>Надежный партнер для общественных организаций, госорганов, нацкомпаний и частных структур РК</a:t>
            </a:r>
            <a:endParaRPr lang="en-US" sz="1800" b="1" i="0" u="none" strike="noStrike" kern="1200" cap="none" spc="0" baseline="0" dirty="0">
              <a:solidFill>
                <a:srgbClr val="3B3838"/>
              </a:solidFill>
              <a:uFillTx/>
              <a:latin typeface="Calibri"/>
            </a:endParaRPr>
          </a:p>
        </p:txBody>
      </p:sp>
      <p:pic>
        <p:nvPicPr>
          <p:cNvPr id="9" name="Рисунок 21" descr="blnk_str"/>
          <p:cNvPicPr>
            <a:picLocks noChangeAspect="1"/>
          </p:cNvPicPr>
          <p:nvPr/>
        </p:nvPicPr>
        <p:blipFill>
          <a:blip r:embed="rId3" cstate="print"/>
          <a:srcRect b="9262"/>
          <a:stretch>
            <a:fillRect/>
          </a:stretch>
        </p:blipFill>
        <p:spPr>
          <a:xfrm>
            <a:off x="10522649" y="6419700"/>
            <a:ext cx="1668907" cy="443737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6592529" cy="994611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Что мы предлагаем?</a:t>
            </a:r>
            <a:endParaRPr lang="en-US" sz="4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" descr="Getting Genetics Done: Analysis of #ASHG2013 Tweets"/>
          <p:cNvPicPr>
            <a:picLocks noChangeAspect="1"/>
          </p:cNvPicPr>
          <p:nvPr/>
        </p:nvPicPr>
        <p:blipFill>
          <a:blip r:embed="rId2" cstate="print"/>
          <a:srcRect l="7771" t="7280" b="17379"/>
          <a:stretch>
            <a:fillRect/>
          </a:stretch>
        </p:blipFill>
        <p:spPr>
          <a:xfrm>
            <a:off x="394478" y="2134549"/>
            <a:ext cx="982954" cy="5620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1566023" y="2002623"/>
            <a:ext cx="4578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Опросы различных целевых групп населения РК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4444" y="2006550"/>
            <a:ext cx="3547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Кейсовые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исследования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8303" y="4802881"/>
            <a:ext cx="3738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Политический консалтинг, экспертная аналитика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6024" y="4787381"/>
            <a:ext cx="4470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Политико-управленческие исследования (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policy research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8517" y="3389260"/>
            <a:ext cx="472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Исследования в трудовых коллективах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2969" y="3265371"/>
            <a:ext cx="3977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Маркетинговые исследования</a:t>
            </a:r>
          </a:p>
        </p:txBody>
      </p:sp>
      <p:pic>
        <p:nvPicPr>
          <p:cNvPr id="11" name="Picture 10" descr="Newspaper Pictogram by libber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07" y="2002623"/>
            <a:ext cx="606481" cy="763670"/>
          </a:xfrm>
          <a:prstGeom prst="rect">
            <a:avLst/>
          </a:prstGeom>
        </p:spPr>
      </p:pic>
      <p:pic>
        <p:nvPicPr>
          <p:cNvPr id="12" name="Picture 11" descr="Five people - vector Clip 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" y="3503801"/>
            <a:ext cx="885172" cy="601917"/>
          </a:xfrm>
          <a:prstGeom prst="rect">
            <a:avLst/>
          </a:prstGeom>
        </p:spPr>
      </p:pic>
      <p:pic>
        <p:nvPicPr>
          <p:cNvPr id="13" name="Picture 12" descr="عربه تبضع شراء تحميل سيلويت خيال صو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29" y="3391971"/>
            <a:ext cx="782663" cy="704397"/>
          </a:xfrm>
          <a:prstGeom prst="rect">
            <a:avLst/>
          </a:prstGeom>
        </p:spPr>
      </p:pic>
      <p:pic>
        <p:nvPicPr>
          <p:cNvPr id="14" name="Picture 13" descr="Auto repair icon | Game-icons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" y="4793582"/>
            <a:ext cx="749859" cy="749859"/>
          </a:xfrm>
          <a:prstGeom prst="rect">
            <a:avLst/>
          </a:prstGeom>
        </p:spPr>
      </p:pic>
      <p:pic>
        <p:nvPicPr>
          <p:cNvPr id="15" name="Picture 14" descr="Suit &amp; Tie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44" y="4876258"/>
            <a:ext cx="935208" cy="584505"/>
          </a:xfrm>
          <a:prstGeom prst="rect">
            <a:avLst/>
          </a:prstGeom>
        </p:spPr>
      </p:pic>
      <p:pic>
        <p:nvPicPr>
          <p:cNvPr id="16" name="Рисунок 21" descr="blnk_str"/>
          <p:cNvPicPr>
            <a:picLocks noChangeAspect="1"/>
          </p:cNvPicPr>
          <p:nvPr/>
        </p:nvPicPr>
        <p:blipFill>
          <a:blip r:embed="rId8" cstate="print"/>
          <a:srcRect b="9262"/>
          <a:stretch>
            <a:fillRect/>
          </a:stretch>
        </p:blipFill>
        <p:spPr>
          <a:xfrm>
            <a:off x="10522649" y="6419700"/>
            <a:ext cx="1668907" cy="443737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6592529" cy="994611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kern="0" dirty="0">
                <a:solidFill>
                  <a:srgbClr val="FFFFFF"/>
                </a:solidFill>
                <a:latin typeface="Calibri"/>
              </a:rPr>
              <a:t>Наши преимущества</a:t>
            </a:r>
            <a:endParaRPr lang="en-US" sz="4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1" name="Рисунок 21" descr="blnk_str"/>
          <p:cNvPicPr>
            <a:picLocks noChangeAspect="1"/>
          </p:cNvPicPr>
          <p:nvPr/>
        </p:nvPicPr>
        <p:blipFill>
          <a:blip r:embed="rId2" cstate="print"/>
          <a:srcRect b="9262"/>
          <a:stretch>
            <a:fillRect/>
          </a:stretch>
        </p:blipFill>
        <p:spPr>
          <a:xfrm>
            <a:off x="10522649" y="6419700"/>
            <a:ext cx="1668907" cy="443737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65309"/>
              </p:ext>
            </p:extLst>
          </p:nvPr>
        </p:nvGraphicFramePr>
        <p:xfrm>
          <a:off x="686074" y="1625999"/>
          <a:ext cx="10671028" cy="405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71028">
                  <a:extLst>
                    <a:ext uri="{9D8B030D-6E8A-4147-A177-3AD203B41FA5}">
                      <a16:colId xmlns:a16="http://schemas.microsoft.com/office/drawing/2014/main" val="487393240"/>
                    </a:ext>
                  </a:extLst>
                </a:gridCol>
              </a:tblGrid>
              <a:tr h="42503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Развитая сеть региональных супервайзеров и интервьюеров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2193709"/>
                  </a:ext>
                </a:extLst>
              </a:tr>
              <a:tr h="42503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Собственный сайт с уникальным контентом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103082"/>
                  </a:ext>
                </a:extLst>
              </a:tr>
              <a:tr h="42503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Возможности медийного продвижения результатов проекта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348622"/>
                  </a:ext>
                </a:extLst>
              </a:tr>
              <a:tr h="42503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Конкурентоспособные цены за</a:t>
                      </a:r>
                      <a:r>
                        <a:rPr lang="ru-RU" sz="2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высокое качество</a:t>
                      </a:r>
                      <a:endParaRPr lang="en-US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9523355"/>
                  </a:ext>
                </a:extLst>
              </a:tr>
              <a:tr h="42503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Индвидуальный подход к каждому</a:t>
                      </a:r>
                      <a:r>
                        <a:rPr lang="ru-RU" sz="2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заказчику</a:t>
                      </a:r>
                      <a:endParaRPr lang="en-US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539580"/>
                  </a:ext>
                </a:extLst>
              </a:tr>
              <a:tr h="42503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Огромный</a:t>
                      </a:r>
                      <a:r>
                        <a:rPr lang="ru-RU" sz="2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опыт </a:t>
                      </a:r>
                      <a:r>
                        <a:rPr lang="ru-RU" sz="2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рынке социологических</a:t>
                      </a:r>
                      <a:r>
                        <a:rPr lang="ru-RU" sz="2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исследований</a:t>
                      </a:r>
                      <a:endParaRPr lang="en-US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2896531"/>
                  </a:ext>
                </a:extLst>
              </a:tr>
              <a:tr h="42503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Собственная накопленная база исследовательских данных за последние 20 лет</a:t>
                      </a:r>
                      <a:endParaRPr lang="en-US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771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51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60042" cy="994611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kern="0" dirty="0">
                <a:solidFill>
                  <a:srgbClr val="FFFFFF"/>
                </a:solidFill>
                <a:latin typeface="Calibri"/>
              </a:rPr>
              <a:t>Наша тематическая специализация</a:t>
            </a:r>
            <a:endParaRPr lang="en-US" sz="4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1" name="Рисунок 21" descr="blnk_str"/>
          <p:cNvPicPr>
            <a:picLocks noChangeAspect="1"/>
          </p:cNvPicPr>
          <p:nvPr/>
        </p:nvPicPr>
        <p:blipFill>
          <a:blip r:embed="rId2" cstate="print"/>
          <a:srcRect b="9262"/>
          <a:stretch>
            <a:fillRect/>
          </a:stretch>
        </p:blipFill>
        <p:spPr>
          <a:xfrm>
            <a:off x="10522649" y="6419700"/>
            <a:ext cx="1668907" cy="443737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974526" y="1453005"/>
            <a:ext cx="3272589" cy="9946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Социальные настроения и качество жизни населения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190640" y="5330812"/>
            <a:ext cx="4347410" cy="9946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Политические ориентации и электоральное поведение граждан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34232" y="2764938"/>
            <a:ext cx="3148448" cy="994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Внутрикорпоративные коммуникации и трудовое поведение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651218" y="2783517"/>
            <a:ext cx="3272589" cy="9946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Репутационный капитал и публичное позиционирование компании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9571" y="4076870"/>
            <a:ext cx="4835088" cy="9946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Политико-идеологические установки и отношение к органам власти 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4809966" y="1457354"/>
            <a:ext cx="2887578" cy="9946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Информационные предпочтения граждан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7082680" y="4076871"/>
            <a:ext cx="3617881" cy="9946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Правовая культура граждан и восприятие коррупции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8260396" y="1471585"/>
            <a:ext cx="2887578" cy="9946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Социология образования и здравоохранения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6968706" y="5330811"/>
            <a:ext cx="3272589" cy="994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Финансовое поведение и потребительская культура</a:t>
            </a:r>
            <a:endParaRPr lang="en-US" sz="2000" dirty="0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31136585-E0B7-416B-8114-AF4B990B13CA}"/>
              </a:ext>
            </a:extLst>
          </p:cNvPr>
          <p:cNvSpPr/>
          <p:nvPr/>
        </p:nvSpPr>
        <p:spPr>
          <a:xfrm>
            <a:off x="1268805" y="2769152"/>
            <a:ext cx="2096889" cy="994611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Рейтинги управленческой элиты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336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" y="1"/>
            <a:ext cx="7132320" cy="817818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kern="0" dirty="0">
                <a:solidFill>
                  <a:srgbClr val="FFFFFF"/>
                </a:solidFill>
                <a:latin typeface="Calibri"/>
              </a:rPr>
              <a:t>Наши заказчики и партнеры</a:t>
            </a:r>
            <a:endParaRPr lang="en-US" sz="4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90648"/>
              </p:ext>
            </p:extLst>
          </p:nvPr>
        </p:nvGraphicFramePr>
        <p:xfrm>
          <a:off x="398741" y="1107612"/>
          <a:ext cx="11236909" cy="51905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33298">
                  <a:extLst>
                    <a:ext uri="{9D8B030D-6E8A-4147-A177-3AD203B41FA5}">
                      <a16:colId xmlns:a16="http://schemas.microsoft.com/office/drawing/2014/main" val="4175587841"/>
                    </a:ext>
                  </a:extLst>
                </a:gridCol>
                <a:gridCol w="2785157">
                  <a:extLst>
                    <a:ext uri="{9D8B030D-6E8A-4147-A177-3AD203B41FA5}">
                      <a16:colId xmlns:a16="http://schemas.microsoft.com/office/drawing/2014/main" val="855218814"/>
                    </a:ext>
                  </a:extLst>
                </a:gridCol>
                <a:gridCol w="2809227">
                  <a:extLst>
                    <a:ext uri="{9D8B030D-6E8A-4147-A177-3AD203B41FA5}">
                      <a16:colId xmlns:a16="http://schemas.microsoft.com/office/drawing/2014/main" val="114051436"/>
                    </a:ext>
                  </a:extLst>
                </a:gridCol>
                <a:gridCol w="2809227">
                  <a:extLst>
                    <a:ext uri="{9D8B030D-6E8A-4147-A177-3AD203B41FA5}">
                      <a16:colId xmlns:a16="http://schemas.microsoft.com/office/drawing/2014/main" val="716076438"/>
                    </a:ext>
                  </a:extLst>
                </a:gridCol>
              </a:tblGrid>
              <a:tr h="12586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Государственный и </a:t>
                      </a:r>
                      <a:r>
                        <a:rPr lang="ru-RU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квазигосударственный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Бизнес-структуры, нацкомпании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Общественные организации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Международные</a:t>
                      </a:r>
                      <a:r>
                        <a:rPr lang="ru-RU" sz="20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организации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58661"/>
                  </a:ext>
                </a:extLst>
              </a:tr>
              <a:tr h="36805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7621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5258" t="5263"/>
          <a:stretch/>
        </p:blipFill>
        <p:spPr>
          <a:xfrm>
            <a:off x="738486" y="4351555"/>
            <a:ext cx="906151" cy="895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616" y="5240829"/>
            <a:ext cx="1120266" cy="561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2849" y="3975675"/>
            <a:ext cx="1684381" cy="356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6228" y="4486959"/>
            <a:ext cx="1353461" cy="615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8781" y="3663673"/>
            <a:ext cx="2120612" cy="372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68623" y="2575663"/>
            <a:ext cx="1628443" cy="4325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7287" y="4247063"/>
            <a:ext cx="872687" cy="7286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68057" y="4527658"/>
            <a:ext cx="1190370" cy="394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2017" y="3585610"/>
            <a:ext cx="1120266" cy="452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22649" y="4538332"/>
            <a:ext cx="1011279" cy="541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74858" y="2623797"/>
            <a:ext cx="626033" cy="741112"/>
          </a:xfrm>
          <a:prstGeom prst="rect">
            <a:avLst/>
          </a:prstGeom>
        </p:spPr>
      </p:pic>
      <p:pic>
        <p:nvPicPr>
          <p:cNvPr id="22" name="Рисунок 21" descr="blnk_str"/>
          <p:cNvPicPr>
            <a:picLocks noChangeAspect="1"/>
          </p:cNvPicPr>
          <p:nvPr/>
        </p:nvPicPr>
        <p:blipFill>
          <a:blip r:embed="rId13" cstate="print"/>
          <a:srcRect b="9262"/>
          <a:stretch>
            <a:fillRect/>
          </a:stretch>
        </p:blipFill>
        <p:spPr>
          <a:xfrm>
            <a:off x="10522649" y="6419700"/>
            <a:ext cx="1668907" cy="443737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</p:pic>
      <p:pic>
        <p:nvPicPr>
          <p:cNvPr id="23" name="Picture 1" descr="clouored%20logo">
            <a:extLst>
              <a:ext uri="{FF2B5EF4-FFF2-40B4-BE49-F238E27FC236}">
                <a16:creationId xmlns:a16="http://schemas.microsoft.com/office/drawing/2014/main" id="{36534EF4-8F45-4914-BBAB-CAC5026759BA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289" y="2668807"/>
            <a:ext cx="931423" cy="38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id="{42831FB6-8DA5-48A0-8E3F-A175A8FA2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8" b="21720"/>
          <a:stretch/>
        </p:blipFill>
        <p:spPr bwMode="auto">
          <a:xfrm>
            <a:off x="4617189" y="2909240"/>
            <a:ext cx="1257400" cy="6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D4A560-A222-4D0C-8D2D-0331FCD4B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5" y="3484710"/>
            <a:ext cx="681530" cy="5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нститут мировой экономики и политики (ИМЭП) при Фонде Первого Президента  Республики Казахстан - отзывы, вакансии, новости, персоналии. Компании  Казахстана. Казахстанский бизнес портал">
            <a:extLst>
              <a:ext uri="{FF2B5EF4-FFF2-40B4-BE49-F238E27FC236}">
                <a16:creationId xmlns:a16="http://schemas.microsoft.com/office/drawing/2014/main" id="{A574F0C1-B21C-4EA6-9307-FA84BE53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07" y="4371187"/>
            <a:ext cx="906151" cy="9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к жол (партия) — Википедия">
            <a:extLst>
              <a:ext uri="{FF2B5EF4-FFF2-40B4-BE49-F238E27FC236}">
                <a16:creationId xmlns:a16="http://schemas.microsoft.com/office/drawing/2014/main" id="{5EC93FC2-5EC4-4DAA-BBE6-478B7A650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4" b="24221"/>
          <a:stretch/>
        </p:blipFill>
        <p:spPr bwMode="auto">
          <a:xfrm>
            <a:off x="6191584" y="4642531"/>
            <a:ext cx="1514215" cy="5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лавная Евразийский Монитор">
            <a:extLst>
              <a:ext uri="{FF2B5EF4-FFF2-40B4-BE49-F238E27FC236}">
                <a16:creationId xmlns:a16="http://schemas.microsoft.com/office/drawing/2014/main" id="{A22290E1-3899-42E0-A4F0-8C5A53FA9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5"/>
          <a:stretch/>
        </p:blipFill>
        <p:spPr bwMode="auto">
          <a:xfrm>
            <a:off x="9432461" y="3491072"/>
            <a:ext cx="1882628" cy="6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47FA2A-0638-444F-B348-2C27DD4CAF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689" y="2622277"/>
            <a:ext cx="888621" cy="7555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6BC3DF-84D7-4A46-839A-64CEA9F7A9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94" y="2668807"/>
            <a:ext cx="882889" cy="8828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E7808B-4596-4106-A745-DF384BC88C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08" y="2668807"/>
            <a:ext cx="1083135" cy="81130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FFE9E7A-1990-44D2-8608-1B595A9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b="27187"/>
          <a:stretch/>
        </p:blipFill>
        <p:spPr>
          <a:xfrm>
            <a:off x="556350" y="2701853"/>
            <a:ext cx="1268473" cy="547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906DB9-DC0D-48B4-B25F-6F6D7F497E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73" y="3371097"/>
            <a:ext cx="86853" cy="1158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F835AA-1E5D-4B07-90EA-3350F05C02A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58" y="4975714"/>
            <a:ext cx="550036" cy="7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6592529" cy="994611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kern="0" dirty="0">
                <a:solidFill>
                  <a:srgbClr val="FFFFFF"/>
                </a:solidFill>
                <a:latin typeface="Calibri"/>
              </a:rPr>
              <a:t>Наши координаты</a:t>
            </a:r>
            <a:endParaRPr lang="en-US" sz="4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5973" y="1876311"/>
            <a:ext cx="694516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Общественный Фонд «Центр социальных и политических исследований «Стратегия»</a:t>
            </a:r>
          </a:p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Адрес: г.Алматы, ул.Кунаева 135, оф.56</a:t>
            </a:r>
          </a:p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Тел: +7 727 272 13 83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Эл.почта: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info@ofstrategy.kz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Сайт: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www.ofstrategy.kz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21" descr="blnk_str"/>
          <p:cNvPicPr>
            <a:picLocks noChangeAspect="1"/>
          </p:cNvPicPr>
          <p:nvPr/>
        </p:nvPicPr>
        <p:blipFill>
          <a:blip r:embed="rId2" cstate="print"/>
          <a:srcRect b="9262"/>
          <a:stretch>
            <a:fillRect/>
          </a:stretch>
        </p:blipFill>
        <p:spPr>
          <a:xfrm>
            <a:off x="10522649" y="6419700"/>
            <a:ext cx="1668907" cy="443737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320" y="2212733"/>
            <a:ext cx="3389075" cy="24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5979</TotalTime>
  <Words>263</Words>
  <Application>Microsoft Office PowerPoint</Application>
  <PresentationFormat>Широкоэкранный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Californian FB</vt:lpstr>
      <vt:lpstr>Candara</vt:lpstr>
      <vt:lpstr>Wingdings</vt:lpstr>
      <vt:lpstr>Office Theme</vt:lpstr>
      <vt:lpstr>О Фонде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researcher</dc:creator>
  <cp:lastModifiedBy>Olga</cp:lastModifiedBy>
  <cp:revision>69</cp:revision>
  <dcterms:created xsi:type="dcterms:W3CDTF">2016-05-27T08:06:16Z</dcterms:created>
  <dcterms:modified xsi:type="dcterms:W3CDTF">2024-02-06T12:30:45Z</dcterms:modified>
</cp:coreProperties>
</file>